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3EF6FF"/>
    <a:srgbClr val="A30AFF"/>
    <a:srgbClr val="DA102C"/>
    <a:srgbClr val="DB1B6F"/>
    <a:srgbClr val="00A63A"/>
    <a:srgbClr val="0662CF"/>
    <a:srgbClr val="00BC00"/>
    <a:srgbClr val="4F81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-8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A754C-71FD-C548-9727-0930D6450393}" type="datetimeFigureOut">
              <a:rPr lang="en-US" smtClean="0"/>
              <a:t>7/15/11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5BDFF-7E70-B843-91EC-A687D2F3D5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A754C-71FD-C548-9727-0930D6450393}" type="datetimeFigureOut">
              <a:rPr lang="en-US" smtClean="0"/>
              <a:t>7/15/11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5BDFF-7E70-B843-91EC-A687D2F3D5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A754C-71FD-C548-9727-0930D6450393}" type="datetimeFigureOut">
              <a:rPr lang="en-US" smtClean="0"/>
              <a:t>7/15/11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5BDFF-7E70-B843-91EC-A687D2F3D5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A754C-71FD-C548-9727-0930D6450393}" type="datetimeFigureOut">
              <a:rPr lang="en-US" smtClean="0"/>
              <a:t>7/15/11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5BDFF-7E70-B843-91EC-A687D2F3D5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A754C-71FD-C548-9727-0930D6450393}" type="datetimeFigureOut">
              <a:rPr lang="en-US" smtClean="0"/>
              <a:t>7/15/11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5BDFF-7E70-B843-91EC-A687D2F3D5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A754C-71FD-C548-9727-0930D6450393}" type="datetimeFigureOut">
              <a:rPr lang="en-US" smtClean="0"/>
              <a:t>7/15/11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5BDFF-7E70-B843-91EC-A687D2F3D5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A754C-71FD-C548-9727-0930D6450393}" type="datetimeFigureOut">
              <a:rPr lang="en-US" smtClean="0"/>
              <a:t>7/15/11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5BDFF-7E70-B843-91EC-A687D2F3D5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A754C-71FD-C548-9727-0930D6450393}" type="datetimeFigureOut">
              <a:rPr lang="en-US" smtClean="0"/>
              <a:t>7/15/11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5BDFF-7E70-B843-91EC-A687D2F3D5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A754C-71FD-C548-9727-0930D6450393}" type="datetimeFigureOut">
              <a:rPr lang="en-US" smtClean="0"/>
              <a:t>7/15/11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5BDFF-7E70-B843-91EC-A687D2F3D5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A754C-71FD-C548-9727-0930D6450393}" type="datetimeFigureOut">
              <a:rPr lang="en-US" smtClean="0"/>
              <a:t>7/15/11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5BDFF-7E70-B843-91EC-A687D2F3D5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A754C-71FD-C548-9727-0930D6450393}" type="datetimeFigureOut">
              <a:rPr lang="en-US" smtClean="0"/>
              <a:t>7/15/11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5BDFF-7E70-B843-91EC-A687D2F3D5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1A754C-71FD-C548-9727-0930D6450393}" type="datetimeFigureOut">
              <a:rPr lang="en-US" smtClean="0"/>
              <a:t>7/15/11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5BDFF-7E70-B843-91EC-A687D2F3D56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video" Target="file://localhost/Users/witherspoon/Desktop/Blogging%20Basics%20101/animoto_video.mp4" TargetMode="External"/><Relationship Id="rId2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hyperlink" Target="http://www.brainpop.com/english/writing/blogs/" TargetMode="External"/><Relationship Id="rId6" Type="http://schemas.openxmlformats.org/officeDocument/2006/relationships/hyperlink" Target="http://app.sliderocket.com/app/sliderocket.aspx?sessionID=f6e4b64c-0954-474d-bcf4-e5519eb69d5f" TargetMode="External"/><Relationship Id="rId7" Type="http://schemas.openxmlformats.org/officeDocument/2006/relationships/hyperlink" Target="http://www.midlothian-isd.net/~Ann_Witherspoon/FOV1-0002EA8B/blog%20page%20display.jpg" TargetMode="External"/><Relationship Id="rId8" Type="http://schemas.openxmlformats.org/officeDocument/2006/relationships/hyperlink" Target="http://www.midlothian-isd.net/~Ann_Witherspoon/FOV1-0002EA8B/5%20Characteristics%20of%20Good%20Blogs%20Student%20Notes.pdf" TargetMode="External"/><Relationship Id="rId9" Type="http://schemas.openxmlformats.org/officeDocument/2006/relationships/hyperlink" Target="http://www.midlothian-isd.net/~Ann_Witherspoon/FOV1-0002EA8B/Compare%20It%20Blog%20Activity.pdf" TargetMode="External"/><Relationship Id="rId10" Type="http://schemas.openxmlformats.org/officeDocument/2006/relationships/image" Target="../media/image9.jpeg"/><Relationship Id="rId11" Type="http://schemas.openxmlformats.org/officeDocument/2006/relationships/hyperlink" Target="http://www.midlothian-isd.net/~Ann_Witherspoon/FOV1-0002EA8B/Foldable%20Activity%20Instructions.pdf" TargetMode="External"/><Relationship Id="rId1" Type="http://schemas.openxmlformats.org/officeDocument/2006/relationships/video" Target="file://localhost/Users/witherspoon/Desktop/Blogging%20Basics%20101/_Blogs%20in%20Plain%20English_%E2%80%8F%20-%20YouTube.mp4" TargetMode="External"/><Relationship Id="rId2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eg"/><Relationship Id="rId3" Type="http://schemas.openxmlformats.org/officeDocument/2006/relationships/hyperlink" Target="http://www.midlothian-isd.net/~Ann_Witherspoon/FOV1-0002EA8B/Blogging%20Basics%20101%20Rubric.pdf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log basics 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334818"/>
            <a:ext cx="7620000" cy="508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3364" y="5276265"/>
            <a:ext cx="4022436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Ann Witherspoon</a:t>
            </a:r>
          </a:p>
          <a:p>
            <a:pPr algn="r"/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Midlothian ISD</a:t>
            </a:r>
          </a:p>
          <a:p>
            <a:pPr algn="r"/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http://bit.ly/bloggingbasics101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6523182"/>
            <a:ext cx="9144000" cy="334818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34818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16200000">
            <a:off x="-3261591" y="3261591"/>
            <a:ext cx="6858000" cy="334818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16200000">
            <a:off x="5547591" y="3261591"/>
            <a:ext cx="6858000" cy="334818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786746" y="6061517"/>
            <a:ext cx="4022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http://bit.ly/bloggingbasics101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6523182"/>
            <a:ext cx="9144000" cy="334818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34818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16200000">
            <a:off x="-3261591" y="3261591"/>
            <a:ext cx="6858000" cy="334818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16200000">
            <a:off x="5547591" y="3261591"/>
            <a:ext cx="6858000" cy="334818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96455" y="1348074"/>
            <a:ext cx="831272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Welcome to Blogging Basics 101...</a:t>
            </a:r>
          </a:p>
          <a:p>
            <a:r>
              <a:rPr lang="en-US" sz="4400" b="1" dirty="0" smtClean="0"/>
              <a:t>A Road Map for Student Blogging.</a:t>
            </a:r>
            <a:endParaRPr lang="en-US" sz="4400" dirty="0"/>
          </a:p>
        </p:txBody>
      </p:sp>
      <p:pic>
        <p:nvPicPr>
          <p:cNvPr id="12" name="Picture 11" descr="blogging 101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93642" y="334818"/>
            <a:ext cx="1416753" cy="1212273"/>
          </a:xfrm>
          <a:prstGeom prst="rect">
            <a:avLst/>
          </a:prstGeom>
        </p:spPr>
      </p:pic>
      <p:pic>
        <p:nvPicPr>
          <p:cNvPr id="14" name="animoto_video.mp4">
            <a:hlinkClick r:id="" action="ppaction://media"/>
          </p:cNvPr>
          <p:cNvPicPr/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564026" y="2794623"/>
            <a:ext cx="5984649" cy="33248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786746" y="6061517"/>
            <a:ext cx="4022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http://bit.ly/bloggingbasics101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6523182"/>
            <a:ext cx="9144000" cy="33481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3481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16200000">
            <a:off x="-3261591" y="3261591"/>
            <a:ext cx="6858000" cy="33481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16200000">
            <a:off x="5547591" y="3261591"/>
            <a:ext cx="6858000" cy="33481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84910" y="2805545"/>
            <a:ext cx="8474363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</a:pPr>
            <a:endParaRPr lang="en-US" dirty="0" smtClean="0"/>
          </a:p>
          <a:p>
            <a:pPr>
              <a:buClr>
                <a:srgbClr val="FF0000"/>
              </a:buClr>
              <a:buFont typeface="Arial"/>
              <a:buChar char="•"/>
            </a:pPr>
            <a:r>
              <a:rPr lang="en-US" sz="2800" dirty="0" smtClean="0"/>
              <a:t>Develop effective communication skills</a:t>
            </a:r>
          </a:p>
          <a:p>
            <a:pPr>
              <a:buClr>
                <a:srgbClr val="FF0000"/>
              </a:buClr>
              <a:buFont typeface="Arial"/>
              <a:buChar char="•"/>
            </a:pPr>
            <a:r>
              <a:rPr lang="en-US" sz="2800" dirty="0" smtClean="0"/>
              <a:t>Share thoughts, ideas, and opinions</a:t>
            </a:r>
          </a:p>
          <a:p>
            <a:pPr>
              <a:buClr>
                <a:srgbClr val="FF0000"/>
              </a:buClr>
              <a:buFont typeface="Arial"/>
              <a:buChar char="•"/>
            </a:pPr>
            <a:r>
              <a:rPr lang="en-US" sz="2800" dirty="0" smtClean="0"/>
              <a:t>Develop better writing skills, both content &amp; mechanics</a:t>
            </a:r>
          </a:p>
          <a:p>
            <a:pPr>
              <a:buClr>
                <a:srgbClr val="FF0000"/>
              </a:buClr>
              <a:buFont typeface="Arial"/>
              <a:buChar char="•"/>
            </a:pPr>
            <a:r>
              <a:rPr lang="en-US" sz="2800" dirty="0" smtClean="0"/>
              <a:t>Develop better reading skills; comprehension &amp; the   ability to read critically in an authentic format.</a:t>
            </a:r>
          </a:p>
          <a:p>
            <a:pPr>
              <a:buClr>
                <a:srgbClr val="FF0000"/>
              </a:buClr>
              <a:buFont typeface="Arial"/>
              <a:buChar char="•"/>
            </a:pPr>
            <a:r>
              <a:rPr lang="en-US" sz="2800" dirty="0" smtClean="0"/>
              <a:t>Use of Web 2.0 technology as tools for publishing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306860" y="664730"/>
            <a:ext cx="618577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First Stop:</a:t>
            </a:r>
          </a:p>
          <a:p>
            <a:r>
              <a:rPr lang="en-US" sz="4000" dirty="0" smtClean="0"/>
              <a:t>Benefits of Student Blogging</a:t>
            </a:r>
            <a:endParaRPr lang="en-US" sz="4000" dirty="0"/>
          </a:p>
        </p:txBody>
      </p:sp>
      <p:pic>
        <p:nvPicPr>
          <p:cNvPr id="13" name="Picture 12" descr="i_love_blogging-7878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5365" y="334818"/>
            <a:ext cx="2470727" cy="2470727"/>
          </a:xfrm>
          <a:prstGeom prst="rect">
            <a:avLst/>
          </a:prstGeom>
          <a:effectLst>
            <a:outerShdw blurRad="263525" dist="215900" dir="75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786746" y="6061517"/>
            <a:ext cx="4022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http://bit.ly/bloggingbasics101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6523182"/>
            <a:ext cx="9144000" cy="334818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34818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16200000">
            <a:off x="-3261591" y="3261591"/>
            <a:ext cx="6858000" cy="334818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16200000">
            <a:off x="5547591" y="3261591"/>
            <a:ext cx="6858000" cy="334818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65719" y="334825"/>
            <a:ext cx="618577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4F81BD"/>
                </a:solidFill>
              </a:rPr>
              <a:t>Second Stop:</a:t>
            </a:r>
          </a:p>
          <a:p>
            <a:r>
              <a:rPr lang="en-US" sz="4000" dirty="0" smtClean="0"/>
              <a:t>Things to </a:t>
            </a:r>
            <a:r>
              <a:rPr lang="en-US" sz="4000" dirty="0" smtClean="0"/>
              <a:t>Consider</a:t>
            </a:r>
            <a:endParaRPr lang="en-US" sz="4000" dirty="0"/>
          </a:p>
        </p:txBody>
      </p:sp>
      <p:sp>
        <p:nvSpPr>
          <p:cNvPr id="13" name="Rectangle 12"/>
          <p:cNvSpPr/>
          <p:nvPr/>
        </p:nvSpPr>
        <p:spPr>
          <a:xfrm>
            <a:off x="6326493" y="5815295"/>
            <a:ext cx="24412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 smtClean="0"/>
              <a:t>Infographic</a:t>
            </a:r>
            <a:r>
              <a:rPr lang="en-US" sz="1000" dirty="0" smtClean="0"/>
              <a:t> Source: The Spicy Learning Blog</a:t>
            </a:r>
            <a:endParaRPr lang="en-US" sz="1000" dirty="0"/>
          </a:p>
        </p:txBody>
      </p:sp>
      <p:pic>
        <p:nvPicPr>
          <p:cNvPr id="14" name="Picture 13" descr="thinking web pi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0593" y="361627"/>
            <a:ext cx="1789134" cy="1789134"/>
          </a:xfrm>
          <a:prstGeom prst="rect">
            <a:avLst/>
          </a:prstGeom>
        </p:spPr>
      </p:pic>
      <p:pic>
        <p:nvPicPr>
          <p:cNvPr id="15" name="Picture 14" descr="Think before you post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237" y="2150761"/>
            <a:ext cx="7716128" cy="349942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65718" y="5615240"/>
            <a:ext cx="42210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4F81BD"/>
              </a:buClr>
              <a:buFont typeface="Arial"/>
              <a:buChar char="•"/>
            </a:pPr>
            <a:r>
              <a:rPr lang="en-US" sz="2400" dirty="0" smtClean="0"/>
              <a:t>Students sign contract</a:t>
            </a:r>
          </a:p>
          <a:p>
            <a:pPr>
              <a:buClr>
                <a:srgbClr val="4F81BD"/>
              </a:buClr>
              <a:buFont typeface="Arial"/>
              <a:buChar char="•"/>
            </a:pPr>
            <a:r>
              <a:rPr lang="en-US" sz="2400" dirty="0" smtClean="0"/>
              <a:t>Parents provide permission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786746" y="6061517"/>
            <a:ext cx="4022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http://bit.ly/bloggingbasics101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6523182"/>
            <a:ext cx="9144000" cy="334818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34818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16200000">
            <a:off x="-3261591" y="3261591"/>
            <a:ext cx="6858000" cy="334818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16200000">
            <a:off x="5547591" y="3261591"/>
            <a:ext cx="6858000" cy="334818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Blog Word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088" y="381004"/>
            <a:ext cx="3444637" cy="2535445"/>
          </a:xfrm>
          <a:prstGeom prst="rect">
            <a:avLst/>
          </a:prstGeom>
        </p:spPr>
      </p:pic>
      <p:pic>
        <p:nvPicPr>
          <p:cNvPr id="13" name="_Blogs in Plain English_‏ - YouTube.mp4">
            <a:hlinkClick r:id="" action="ppaction://media"/>
          </p:cNvPr>
          <p:cNvPicPr/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473366" y="2580562"/>
            <a:ext cx="4641273" cy="348095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34819" y="189333"/>
            <a:ext cx="8243463" cy="2162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FF6600"/>
                </a:solidFill>
              </a:rPr>
              <a:t>Third Stop:</a:t>
            </a:r>
          </a:p>
          <a:p>
            <a:pPr>
              <a:lnSpc>
                <a:spcPts val="4380"/>
              </a:lnSpc>
            </a:pPr>
            <a:r>
              <a:rPr lang="en-US" sz="4400" dirty="0" smtClean="0"/>
              <a:t>Building</a:t>
            </a:r>
          </a:p>
          <a:p>
            <a:pPr>
              <a:lnSpc>
                <a:spcPts val="4380"/>
              </a:lnSpc>
            </a:pPr>
            <a:r>
              <a:rPr lang="en-US" sz="4400" dirty="0" smtClean="0"/>
              <a:t>Background Knowledge</a:t>
            </a:r>
            <a:endParaRPr lang="en-US" sz="4400" dirty="0"/>
          </a:p>
        </p:txBody>
      </p:sp>
      <p:sp>
        <p:nvSpPr>
          <p:cNvPr id="14" name="TextBox 13">
            <a:hlinkClick r:id="rId5"/>
          </p:cNvPr>
          <p:cNvSpPr txBox="1"/>
          <p:nvPr/>
        </p:nvSpPr>
        <p:spPr>
          <a:xfrm rot="16200000">
            <a:off x="2805543" y="3396358"/>
            <a:ext cx="51030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00A63A"/>
                </a:solidFill>
                <a:latin typeface="Arial Black"/>
                <a:cs typeface="Arial Black"/>
              </a:rPr>
              <a:t>BrainPop</a:t>
            </a:r>
            <a:r>
              <a:rPr lang="en-US" sz="2000" dirty="0" smtClean="0">
                <a:solidFill>
                  <a:srgbClr val="00A63A"/>
                </a:solidFill>
                <a:latin typeface="Arial Black"/>
                <a:cs typeface="Arial Black"/>
              </a:rPr>
              <a:t> Blogging Video</a:t>
            </a:r>
            <a:endParaRPr lang="en-US" sz="2000" dirty="0">
              <a:solidFill>
                <a:srgbClr val="00A63A"/>
              </a:solidFill>
              <a:latin typeface="Arial Black"/>
              <a:cs typeface="Arial Black"/>
            </a:endParaRPr>
          </a:p>
        </p:txBody>
      </p:sp>
      <p:sp>
        <p:nvSpPr>
          <p:cNvPr id="15" name="TextBox 14">
            <a:hlinkClick r:id="rId6"/>
          </p:cNvPr>
          <p:cNvSpPr txBox="1"/>
          <p:nvPr/>
        </p:nvSpPr>
        <p:spPr>
          <a:xfrm>
            <a:off x="5557144" y="5288272"/>
            <a:ext cx="32520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DB1B6F"/>
                </a:solidFill>
                <a:latin typeface="Arial Black"/>
                <a:cs typeface="Arial Black"/>
              </a:rPr>
              <a:t>5 Characteristics</a:t>
            </a:r>
          </a:p>
          <a:p>
            <a:pPr algn="ctr"/>
            <a:r>
              <a:rPr lang="en-US" sz="2400" dirty="0" smtClean="0">
                <a:solidFill>
                  <a:srgbClr val="DB1B6F"/>
                </a:solidFill>
                <a:latin typeface="Arial Black"/>
                <a:cs typeface="Arial Black"/>
              </a:rPr>
              <a:t>Of Good Blogs</a:t>
            </a:r>
            <a:endParaRPr lang="en-US" sz="2400" dirty="0">
              <a:solidFill>
                <a:srgbClr val="DB1B6F"/>
              </a:solidFill>
              <a:latin typeface="Arial Black"/>
              <a:cs typeface="Arial Black"/>
            </a:endParaRPr>
          </a:p>
        </p:txBody>
      </p:sp>
      <p:sp>
        <p:nvSpPr>
          <p:cNvPr id="16" name="TextBox 15">
            <a:hlinkClick r:id="rId7"/>
          </p:cNvPr>
          <p:cNvSpPr txBox="1"/>
          <p:nvPr/>
        </p:nvSpPr>
        <p:spPr>
          <a:xfrm rot="5400000">
            <a:off x="7149722" y="4095837"/>
            <a:ext cx="2026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662CF"/>
                </a:solidFill>
                <a:latin typeface="Arial Black"/>
                <a:cs typeface="Arial Black"/>
              </a:rPr>
              <a:t>Parts of a Blog Page</a:t>
            </a:r>
            <a:endParaRPr lang="en-US" sz="2400" dirty="0">
              <a:solidFill>
                <a:srgbClr val="0662CF"/>
              </a:solidFill>
              <a:latin typeface="Arial Black"/>
              <a:cs typeface="Arial Black"/>
            </a:endParaRPr>
          </a:p>
        </p:txBody>
      </p:sp>
      <p:sp>
        <p:nvSpPr>
          <p:cNvPr id="17" name="TextBox 16">
            <a:hlinkClick r:id="rId8"/>
          </p:cNvPr>
          <p:cNvSpPr txBox="1"/>
          <p:nvPr/>
        </p:nvSpPr>
        <p:spPr>
          <a:xfrm>
            <a:off x="5657279" y="4491910"/>
            <a:ext cx="16971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Black"/>
                <a:cs typeface="Arial Black"/>
              </a:rPr>
              <a:t>Student Notes</a:t>
            </a:r>
            <a:endParaRPr lang="en-US" sz="2400" dirty="0">
              <a:latin typeface="Arial Black"/>
              <a:cs typeface="Arial Black"/>
            </a:endParaRPr>
          </a:p>
        </p:txBody>
      </p:sp>
      <p:sp>
        <p:nvSpPr>
          <p:cNvPr id="18" name="TextBox 17">
            <a:hlinkClick r:id="rId9"/>
          </p:cNvPr>
          <p:cNvSpPr txBox="1"/>
          <p:nvPr/>
        </p:nvSpPr>
        <p:spPr>
          <a:xfrm>
            <a:off x="6355775" y="3151991"/>
            <a:ext cx="215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rgbClr val="DA102C"/>
                </a:solidFill>
                <a:latin typeface="Arial Black"/>
                <a:cs typeface="Arial Black"/>
              </a:rPr>
              <a:t>Compare It</a:t>
            </a:r>
            <a:endParaRPr lang="en-US" sz="2400" dirty="0">
              <a:solidFill>
                <a:srgbClr val="DA102C"/>
              </a:solidFill>
              <a:latin typeface="Arial Black"/>
              <a:cs typeface="Arial Black"/>
            </a:endParaRPr>
          </a:p>
        </p:txBody>
      </p:sp>
      <p:pic>
        <p:nvPicPr>
          <p:cNvPr id="19" name="Picture 18" descr="blogging-tips.jpg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96364" y="3543159"/>
            <a:ext cx="964373" cy="1031265"/>
          </a:xfrm>
          <a:prstGeom prst="rect">
            <a:avLst/>
          </a:prstGeom>
        </p:spPr>
      </p:pic>
      <p:sp>
        <p:nvSpPr>
          <p:cNvPr id="20" name="TextBox 19">
            <a:hlinkClick r:id="rId11"/>
          </p:cNvPr>
          <p:cNvSpPr txBox="1"/>
          <p:nvPr/>
        </p:nvSpPr>
        <p:spPr>
          <a:xfrm rot="16200000">
            <a:off x="5478957" y="3577822"/>
            <a:ext cx="17536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0662CF"/>
                </a:solidFill>
                <a:latin typeface="Arial Black"/>
                <a:cs typeface="Arial Black"/>
              </a:rPr>
              <a:t>Foldable</a:t>
            </a:r>
            <a:endParaRPr lang="en-US" sz="2200" dirty="0">
              <a:solidFill>
                <a:srgbClr val="0662CF"/>
              </a:solidFill>
              <a:latin typeface="Arial Black"/>
              <a:cs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786746" y="6061517"/>
            <a:ext cx="4022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http://bit.ly/bloggingbasics101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6523182"/>
            <a:ext cx="9144000" cy="334818"/>
          </a:xfrm>
          <a:prstGeom prst="rect">
            <a:avLst/>
          </a:prstGeom>
          <a:solidFill>
            <a:srgbClr val="A30A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34818"/>
          </a:xfrm>
          <a:prstGeom prst="rect">
            <a:avLst/>
          </a:prstGeom>
          <a:solidFill>
            <a:srgbClr val="A30A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16200000">
            <a:off x="-3261591" y="3261591"/>
            <a:ext cx="6858000" cy="334818"/>
          </a:xfrm>
          <a:prstGeom prst="rect">
            <a:avLst/>
          </a:prstGeom>
          <a:solidFill>
            <a:srgbClr val="A30A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16200000">
            <a:off x="5547591" y="3261591"/>
            <a:ext cx="6858000" cy="334818"/>
          </a:xfrm>
          <a:prstGeom prst="rect">
            <a:avLst/>
          </a:prstGeom>
          <a:solidFill>
            <a:srgbClr val="A30A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65719" y="514090"/>
            <a:ext cx="8243463" cy="1598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A30AFF"/>
                </a:solidFill>
              </a:rPr>
              <a:t>Fourth Stop:</a:t>
            </a:r>
          </a:p>
          <a:p>
            <a:pPr>
              <a:lnSpc>
                <a:spcPts val="4380"/>
              </a:lnSpc>
            </a:pPr>
            <a:r>
              <a:rPr lang="en-US" sz="4400" dirty="0" smtClean="0"/>
              <a:t>Getting Started</a:t>
            </a:r>
            <a:endParaRPr lang="en-US" sz="4400" dirty="0"/>
          </a:p>
        </p:txBody>
      </p:sp>
      <p:sp>
        <p:nvSpPr>
          <p:cNvPr id="12" name="Rectangle 11"/>
          <p:cNvSpPr/>
          <p:nvPr/>
        </p:nvSpPr>
        <p:spPr>
          <a:xfrm>
            <a:off x="334820" y="2275865"/>
            <a:ext cx="861290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74320">
              <a:buClr>
                <a:srgbClr val="A30AFF"/>
              </a:buClr>
              <a:buFont typeface="Arial"/>
              <a:buChar char="•"/>
            </a:pPr>
            <a:r>
              <a:rPr lang="en-US" sz="2400" dirty="0" smtClean="0"/>
              <a:t>select topic &amp; initiate topic research</a:t>
            </a:r>
          </a:p>
          <a:p>
            <a:pPr indent="-274320">
              <a:buClr>
                <a:srgbClr val="A30AFF"/>
              </a:buClr>
              <a:buFont typeface="Arial"/>
              <a:buChar char="•"/>
            </a:pPr>
            <a:r>
              <a:rPr lang="en-US" sz="2400" dirty="0" smtClean="0"/>
              <a:t>create a file folder to house research, graphics, multimedia, &amp; links for blog posts</a:t>
            </a:r>
            <a:endParaRPr lang="en-US" sz="2400" dirty="0" smtClean="0"/>
          </a:p>
          <a:p>
            <a:pPr indent="-274320">
              <a:buClr>
                <a:srgbClr val="A30AFF"/>
              </a:buClr>
              <a:buFont typeface="Arial"/>
              <a:buChar char="•"/>
            </a:pPr>
            <a:r>
              <a:rPr lang="en-US" sz="2400" dirty="0" smtClean="0"/>
              <a:t>record a blog welcome </a:t>
            </a:r>
          </a:p>
          <a:p>
            <a:pPr indent="-274320">
              <a:buClr>
                <a:srgbClr val="A30AFF"/>
              </a:buClr>
              <a:buFont typeface="Arial"/>
              <a:buChar char="•"/>
            </a:pPr>
            <a:r>
              <a:rPr lang="en-US" sz="2400" dirty="0" smtClean="0"/>
              <a:t>set up the blog</a:t>
            </a:r>
          </a:p>
          <a:p>
            <a:pPr indent="-274320">
              <a:buClr>
                <a:srgbClr val="A30AFF"/>
              </a:buClr>
              <a:buFont typeface="Arial"/>
              <a:buChar char="•"/>
            </a:pPr>
            <a:r>
              <a:rPr lang="en-US" sz="2400" dirty="0" smtClean="0"/>
              <a:t>assemble research/multimedia/links for first blog entry</a:t>
            </a:r>
          </a:p>
          <a:p>
            <a:pPr indent="-274320">
              <a:buClr>
                <a:srgbClr val="A30AFF"/>
              </a:buClr>
              <a:buFont typeface="Arial"/>
              <a:buChar char="•"/>
            </a:pPr>
            <a:r>
              <a:rPr lang="en-US" sz="2400" dirty="0" smtClean="0"/>
              <a:t>post entries &amp; go live with blog</a:t>
            </a:r>
          </a:p>
          <a:p>
            <a:pPr indent="-274320">
              <a:buClr>
                <a:srgbClr val="A30AFF"/>
              </a:buClr>
              <a:buFont typeface="Arial"/>
              <a:buChar char="•"/>
            </a:pPr>
            <a:r>
              <a:rPr lang="en-US" sz="2400" dirty="0" smtClean="0"/>
              <a:t>Require 2 peer blog comments plus a question to stimulate further discussion</a:t>
            </a:r>
          </a:p>
          <a:p>
            <a:pPr indent="-274320">
              <a:buClr>
                <a:srgbClr val="A30AFF"/>
              </a:buClr>
              <a:buFont typeface="Arial"/>
              <a:buChar char="•"/>
            </a:pPr>
            <a:r>
              <a:rPr lang="en-US" sz="2400" dirty="0" smtClean="0"/>
              <a:t>evaluate blog posts/comments using the evaluation rubric</a:t>
            </a:r>
            <a:endParaRPr lang="en-US" sz="2400" dirty="0"/>
          </a:p>
        </p:txBody>
      </p:sp>
      <p:pic>
        <p:nvPicPr>
          <p:cNvPr id="13" name="Picture 12" descr="girlsoncomputer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3909" y="334818"/>
            <a:ext cx="2355273" cy="2347913"/>
          </a:xfrm>
          <a:prstGeom prst="rect">
            <a:avLst/>
          </a:prstGeom>
        </p:spPr>
      </p:pic>
      <p:sp>
        <p:nvSpPr>
          <p:cNvPr id="14" name="TextBox 13">
            <a:hlinkClick r:id="rId3"/>
          </p:cNvPr>
          <p:cNvSpPr txBox="1"/>
          <p:nvPr/>
        </p:nvSpPr>
        <p:spPr>
          <a:xfrm rot="16200000">
            <a:off x="4895152" y="1176110"/>
            <a:ext cx="2643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662CF"/>
                </a:solidFill>
                <a:latin typeface="Arial Black"/>
                <a:cs typeface="Arial Black"/>
              </a:rPr>
              <a:t>Blogging Rubric</a:t>
            </a:r>
            <a:endParaRPr lang="en-US" dirty="0">
              <a:solidFill>
                <a:srgbClr val="0662CF"/>
              </a:solidFill>
              <a:latin typeface="Arial Black"/>
              <a:cs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786746" y="6061517"/>
            <a:ext cx="4022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http://bit.ly/bloggingbasics101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6523182"/>
            <a:ext cx="9144000" cy="334818"/>
          </a:xfrm>
          <a:prstGeom prst="rect">
            <a:avLst/>
          </a:prstGeom>
          <a:solidFill>
            <a:srgbClr val="3EF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34818"/>
          </a:xfrm>
          <a:prstGeom prst="rect">
            <a:avLst/>
          </a:prstGeom>
          <a:solidFill>
            <a:srgbClr val="3EF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16200000">
            <a:off x="-3261591" y="3261591"/>
            <a:ext cx="6858000" cy="334818"/>
          </a:xfrm>
          <a:prstGeom prst="rect">
            <a:avLst/>
          </a:prstGeom>
          <a:solidFill>
            <a:srgbClr val="3EF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16200000">
            <a:off x="5547591" y="3261591"/>
            <a:ext cx="6858000" cy="334818"/>
          </a:xfrm>
          <a:prstGeom prst="rect">
            <a:avLst/>
          </a:prstGeom>
          <a:solidFill>
            <a:srgbClr val="3EF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65719" y="514090"/>
            <a:ext cx="8243463" cy="1598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3EF6FF"/>
                </a:solidFill>
              </a:rPr>
              <a:t>Fifth Stop:</a:t>
            </a:r>
          </a:p>
          <a:p>
            <a:pPr>
              <a:lnSpc>
                <a:spcPts val="4380"/>
              </a:lnSpc>
            </a:pPr>
            <a:r>
              <a:rPr lang="en-US" sz="4400" dirty="0" smtClean="0"/>
              <a:t>Extension</a:t>
            </a:r>
            <a:endParaRPr lang="en-US" sz="4400" dirty="0"/>
          </a:p>
        </p:txBody>
      </p:sp>
      <p:sp>
        <p:nvSpPr>
          <p:cNvPr id="12" name="Rectangle 11"/>
          <p:cNvSpPr/>
          <p:nvPr/>
        </p:nvSpPr>
        <p:spPr>
          <a:xfrm>
            <a:off x="565719" y="3175000"/>
            <a:ext cx="831272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74320">
              <a:buClr>
                <a:srgbClr val="3EF6FF"/>
              </a:buClr>
              <a:buFont typeface="Arial"/>
              <a:buChar char="•"/>
            </a:pPr>
            <a:r>
              <a:rPr lang="en-US" sz="2400" dirty="0" smtClean="0"/>
              <a:t>Implementing Widgets</a:t>
            </a:r>
          </a:p>
          <a:p>
            <a:pPr indent="-274320">
              <a:buClr>
                <a:srgbClr val="3EF6FF"/>
              </a:buClr>
              <a:buFont typeface="Arial"/>
              <a:buChar char="•"/>
            </a:pPr>
            <a:r>
              <a:rPr lang="en-US" sz="2400" dirty="0" smtClean="0"/>
              <a:t>Trying new templates</a:t>
            </a:r>
          </a:p>
          <a:p>
            <a:pPr indent="-274320">
              <a:buClr>
                <a:srgbClr val="3EF6FF"/>
              </a:buClr>
              <a:buFont typeface="Arial"/>
              <a:buChar char="•"/>
            </a:pPr>
            <a:r>
              <a:rPr lang="en-US" sz="2400" dirty="0" smtClean="0"/>
              <a:t>Adding design elements</a:t>
            </a:r>
          </a:p>
          <a:p>
            <a:pPr indent="-274320">
              <a:buClr>
                <a:srgbClr val="3EF6FF"/>
              </a:buClr>
              <a:buFont typeface="Arial"/>
              <a:buChar char="•"/>
            </a:pPr>
            <a:r>
              <a:rPr lang="en-US" sz="2400" dirty="0" smtClean="0"/>
              <a:t>Adding interactive elements</a:t>
            </a:r>
          </a:p>
        </p:txBody>
      </p:sp>
      <p:pic>
        <p:nvPicPr>
          <p:cNvPr id="15" name="Picture 14" descr="Blogging Info Graphi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7810" y="785091"/>
            <a:ext cx="4401372" cy="50684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255</Words>
  <Application>Microsoft Macintosh PowerPoint</Application>
  <PresentationFormat>On-screen Show (4:3)</PresentationFormat>
  <Paragraphs>51</Paragraphs>
  <Slides>7</Slides>
  <Notes>0</Notes>
  <HiddenSlides>0</HiddenSlides>
  <MMClips>2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Midlothian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Witherspoon</dc:creator>
  <cp:lastModifiedBy>Witherspoon</cp:lastModifiedBy>
  <cp:revision>1</cp:revision>
  <dcterms:created xsi:type="dcterms:W3CDTF">2011-07-15T13:01:20Z</dcterms:created>
  <dcterms:modified xsi:type="dcterms:W3CDTF">2011-07-15T14:51:41Z</dcterms:modified>
</cp:coreProperties>
</file>